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56" r:id="rId2"/>
    <p:sldId id="257" r:id="rId3"/>
    <p:sldId id="268" r:id="rId4"/>
    <p:sldId id="266" r:id="rId5"/>
    <p:sldId id="261" r:id="rId6"/>
    <p:sldId id="262" r:id="rId7"/>
    <p:sldId id="265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011" autoAdjust="0"/>
  </p:normalViewPr>
  <p:slideViewPr>
    <p:cSldViewPr>
      <p:cViewPr varScale="1">
        <p:scale>
          <a:sx n="63" d="100"/>
          <a:sy n="63" d="100"/>
        </p:scale>
        <p:origin x="-52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C68AB8-6901-4084-AA51-FF5244D13D01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10B339-F709-4F49-AB9C-6A87812A96B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D6DC51-E67D-4F3E-9EEC-E469CCF91C29}" type="slidenum">
              <a:rPr lang="ru-RU"/>
              <a:pPr/>
              <a:t>2</a:t>
            </a:fld>
            <a:endParaRPr lang="ru-RU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900888-B166-494D-A573-F7761F6D08C6}" type="slidenum">
              <a:rPr lang="ru-RU"/>
              <a:pPr/>
              <a:t>3</a:t>
            </a:fld>
            <a:endParaRPr lang="ru-RU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8B1E20-FCB5-4510-9712-A6E0D18BBEAB}" type="slidenum">
              <a:rPr lang="ru-RU"/>
              <a:pPr/>
              <a:t>5</a:t>
            </a:fld>
            <a:endParaRPr lang="ru-RU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BFED26-55DF-447E-96D6-D40CA36964DD}" type="slidenum">
              <a:rPr lang="ru-RU"/>
              <a:pPr/>
              <a:t>6</a:t>
            </a:fld>
            <a:endParaRPr lang="ru-RU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827584" y="836712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Start anew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C:\Users\user\Documents\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060848"/>
            <a:ext cx="7410400" cy="40324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Задачи</a:t>
            </a:r>
            <a:r>
              <a:rPr lang="en-US" b="1" dirty="0" smtClean="0"/>
              <a:t>:</a:t>
            </a:r>
            <a:endParaRPr lang="ru-RU" b="1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Задачи: развивать лексические </a:t>
            </a:r>
            <a:r>
              <a:rPr lang="ru-RU" dirty="0" smtClean="0"/>
              <a:t>навыки, </a:t>
            </a:r>
            <a:r>
              <a:rPr lang="ru-RU" dirty="0"/>
              <a:t>навыки </a:t>
            </a:r>
            <a:r>
              <a:rPr lang="ru-RU" dirty="0" smtClean="0"/>
              <a:t>чтения</a:t>
            </a:r>
            <a:r>
              <a:rPr lang="en-US" dirty="0" smtClean="0"/>
              <a:t>,</a:t>
            </a:r>
            <a:r>
              <a:rPr lang="ru-RU" dirty="0" err="1" smtClean="0"/>
              <a:t>аудирования</a:t>
            </a:r>
            <a:r>
              <a:rPr lang="ru-RU" dirty="0" smtClean="0"/>
              <a:t> и говорения, умения аргументировать ответ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8229600" cy="1728192"/>
          </a:xfrm>
        </p:spPr>
        <p:txBody>
          <a:bodyPr>
            <a:normAutofit/>
          </a:bodyPr>
          <a:lstStyle/>
          <a:p>
            <a:endParaRPr lang="ru-RU" dirty="0">
              <a:latin typeface="New times roman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348880"/>
            <a:ext cx="8229600" cy="3777283"/>
          </a:xfrm>
        </p:spPr>
        <p:txBody>
          <a:bodyPr/>
          <a:lstStyle/>
          <a:p>
            <a:pPr lvl="2"/>
            <a:endParaRPr lang="ru-RU" dirty="0"/>
          </a:p>
        </p:txBody>
      </p:sp>
      <p:pic>
        <p:nvPicPr>
          <p:cNvPr id="1027" name="Picture 3" descr="C:\Users\user\Documents\1017_9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9016" y="627058"/>
            <a:ext cx="4284984" cy="5394230"/>
          </a:xfrm>
          <a:prstGeom prst="rect">
            <a:avLst/>
          </a:prstGeom>
          <a:noFill/>
        </p:spPr>
      </p:pic>
      <p:pic>
        <p:nvPicPr>
          <p:cNvPr id="1026" name="Picture 2" descr="C:\Users\user\Documents\i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620688"/>
            <a:ext cx="4536504" cy="54726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are we going to speak about?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latin typeface="New times roman"/>
              </a:rPr>
              <a:t>At this lesson we are going to speak about good and bad things on the first day at school.</a:t>
            </a:r>
            <a:r>
              <a:rPr lang="ru-RU" dirty="0" smtClean="0">
                <a:latin typeface="New times roman"/>
              </a:rPr>
              <a:t/>
            </a:r>
            <a:br>
              <a:rPr lang="ru-RU" dirty="0" smtClean="0">
                <a:latin typeface="New times roman"/>
              </a:rPr>
            </a:b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Match the words to make up the word combinations</a:t>
            </a:r>
            <a:endParaRPr lang="ru-RU" sz="4000" dirty="0"/>
          </a:p>
        </p:txBody>
      </p:sp>
      <p:sp>
        <p:nvSpPr>
          <p:cNvPr id="13320" name="Rectangle 8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To wear</a:t>
            </a:r>
          </a:p>
          <a:p>
            <a:pPr>
              <a:lnSpc>
                <a:spcPct val="90000"/>
              </a:lnSpc>
            </a:pPr>
            <a:r>
              <a:rPr lang="en-US"/>
              <a:t>Previous</a:t>
            </a:r>
          </a:p>
          <a:p>
            <a:pPr>
              <a:lnSpc>
                <a:spcPct val="90000"/>
              </a:lnSpc>
            </a:pPr>
            <a:r>
              <a:rPr lang="en-US"/>
              <a:t>Elective</a:t>
            </a:r>
          </a:p>
          <a:p>
            <a:pPr>
              <a:lnSpc>
                <a:spcPct val="90000"/>
              </a:lnSpc>
            </a:pPr>
            <a:r>
              <a:rPr lang="en-US"/>
              <a:t>Important</a:t>
            </a:r>
          </a:p>
          <a:p>
            <a:pPr>
              <a:lnSpc>
                <a:spcPct val="90000"/>
              </a:lnSpc>
            </a:pPr>
            <a:r>
              <a:rPr lang="en-US"/>
              <a:t>To feel</a:t>
            </a:r>
          </a:p>
          <a:p>
            <a:pPr>
              <a:lnSpc>
                <a:spcPct val="90000"/>
              </a:lnSpc>
            </a:pPr>
            <a:r>
              <a:rPr lang="en-US"/>
              <a:t>To please</a:t>
            </a:r>
          </a:p>
          <a:p>
            <a:pPr>
              <a:lnSpc>
                <a:spcPct val="90000"/>
              </a:lnSpc>
            </a:pPr>
            <a:r>
              <a:rPr lang="en-US"/>
              <a:t>To make</a:t>
            </a:r>
          </a:p>
          <a:p>
            <a:pPr>
              <a:lnSpc>
                <a:spcPct val="90000"/>
              </a:lnSpc>
            </a:pPr>
            <a:r>
              <a:rPr lang="en-US"/>
              <a:t>To learn</a:t>
            </a:r>
            <a:endParaRPr lang="ru-RU"/>
          </a:p>
        </p:txBody>
      </p:sp>
      <p:sp>
        <p:nvSpPr>
          <p:cNvPr id="13321" name="Rectangle 9"/>
          <p:cNvSpPr>
            <a:spLocks noGrp="1" noChangeArrowheads="1"/>
          </p:cNvSpPr>
          <p:nvPr>
            <p:ph sz="quarter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Nervous</a:t>
            </a:r>
          </a:p>
          <a:p>
            <a:pPr>
              <a:lnSpc>
                <a:spcPct val="90000"/>
              </a:lnSpc>
            </a:pPr>
            <a:r>
              <a:rPr lang="en-US"/>
              <a:t>Discipline</a:t>
            </a:r>
          </a:p>
          <a:p>
            <a:pPr>
              <a:lnSpc>
                <a:spcPct val="90000"/>
              </a:lnSpc>
            </a:pPr>
            <a:r>
              <a:rPr lang="en-US"/>
              <a:t>Reason</a:t>
            </a:r>
          </a:p>
          <a:p>
            <a:pPr>
              <a:lnSpc>
                <a:spcPct val="90000"/>
              </a:lnSpc>
            </a:pPr>
            <a:r>
              <a:rPr lang="en-US"/>
              <a:t>Uniform</a:t>
            </a:r>
          </a:p>
          <a:p>
            <a:pPr>
              <a:lnSpc>
                <a:spcPct val="90000"/>
              </a:lnSpc>
            </a:pPr>
            <a:r>
              <a:rPr lang="en-US"/>
              <a:t>Parents</a:t>
            </a:r>
          </a:p>
          <a:p>
            <a:pPr>
              <a:lnSpc>
                <a:spcPct val="90000"/>
              </a:lnSpc>
            </a:pPr>
            <a:r>
              <a:rPr lang="en-US"/>
              <a:t>Friends</a:t>
            </a:r>
          </a:p>
          <a:p>
            <a:pPr>
              <a:lnSpc>
                <a:spcPct val="90000"/>
              </a:lnSpc>
            </a:pPr>
            <a:r>
              <a:rPr lang="en-US"/>
              <a:t>Subjects</a:t>
            </a:r>
          </a:p>
          <a:p>
            <a:pPr>
              <a:lnSpc>
                <a:spcPct val="90000"/>
              </a:lnSpc>
            </a:pPr>
            <a:r>
              <a:rPr lang="en-US"/>
              <a:t>School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/>
          </a:p>
          <a:p>
            <a:pPr>
              <a:lnSpc>
                <a:spcPct val="90000"/>
              </a:lnSpc>
            </a:pPr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/>
              <a:t>Complete the word web with the words from ex.6 and ex.5</a:t>
            </a:r>
            <a:endParaRPr lang="ru-RU" sz="4000" b="1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143000" y="1371600"/>
            <a:ext cx="8229600" cy="45259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1508" name="Oval 4"/>
          <p:cNvSpPr>
            <a:spLocks noChangeArrowheads="1"/>
          </p:cNvSpPr>
          <p:nvPr/>
        </p:nvSpPr>
        <p:spPr bwMode="auto">
          <a:xfrm>
            <a:off x="3505200" y="3276600"/>
            <a:ext cx="2209800" cy="1219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 b="1"/>
              <a:t>SCHOOL</a:t>
            </a:r>
            <a:endParaRPr lang="ru-RU" sz="2800" b="1"/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3581400" y="1981200"/>
            <a:ext cx="19812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 b="1"/>
              <a:t>schoolmates</a:t>
            </a:r>
            <a:endParaRPr lang="ru-RU" sz="2400" b="1"/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3733800" y="5257800"/>
            <a:ext cx="19812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 b="1"/>
              <a:t>knowledge</a:t>
            </a:r>
            <a:endParaRPr lang="ru-RU" sz="2400" b="1"/>
          </a:p>
        </p:txBody>
      </p:sp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1524000" y="2286000"/>
            <a:ext cx="16764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 b="1"/>
              <a:t>schedule</a:t>
            </a:r>
            <a:endParaRPr lang="ru-RU" sz="2400" b="1"/>
          </a:p>
        </p:txBody>
      </p:sp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1295400" y="2971800"/>
            <a:ext cx="16002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 b="1"/>
              <a:t>newcomer</a:t>
            </a:r>
            <a:endParaRPr lang="ru-RU" sz="2400" b="1"/>
          </a:p>
        </p:txBody>
      </p:sp>
      <p:sp>
        <p:nvSpPr>
          <p:cNvPr id="21513" name="Rectangle 9"/>
          <p:cNvSpPr>
            <a:spLocks noChangeArrowheads="1"/>
          </p:cNvSpPr>
          <p:nvPr/>
        </p:nvSpPr>
        <p:spPr bwMode="auto">
          <a:xfrm>
            <a:off x="228600" y="3657600"/>
            <a:ext cx="25146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 b="1"/>
              <a:t>Elective subjects</a:t>
            </a:r>
            <a:endParaRPr lang="ru-RU" sz="2400" b="1"/>
          </a:p>
        </p:txBody>
      </p:sp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6019800" y="2209800"/>
            <a:ext cx="16764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 b="1"/>
              <a:t>homework</a:t>
            </a:r>
            <a:endParaRPr lang="ru-RU" sz="2400" b="1"/>
          </a:p>
        </p:txBody>
      </p:sp>
      <p:sp>
        <p:nvSpPr>
          <p:cNvPr id="21515" name="Rectangle 11"/>
          <p:cNvSpPr>
            <a:spLocks noChangeArrowheads="1"/>
          </p:cNvSpPr>
          <p:nvPr/>
        </p:nvSpPr>
        <p:spPr bwMode="auto">
          <a:xfrm>
            <a:off x="6400800" y="2895600"/>
            <a:ext cx="17526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 b="1"/>
              <a:t>uniform</a:t>
            </a:r>
            <a:endParaRPr lang="ru-RU" sz="2400" b="1"/>
          </a:p>
        </p:txBody>
      </p:sp>
      <p:sp>
        <p:nvSpPr>
          <p:cNvPr id="21516" name="Rectangle 12"/>
          <p:cNvSpPr>
            <a:spLocks noChangeArrowheads="1"/>
          </p:cNvSpPr>
          <p:nvPr/>
        </p:nvSpPr>
        <p:spPr bwMode="auto">
          <a:xfrm>
            <a:off x="6934200" y="3581400"/>
            <a:ext cx="1676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 b="1"/>
              <a:t>semester</a:t>
            </a:r>
            <a:endParaRPr lang="ru-RU" sz="2400" b="1"/>
          </a:p>
        </p:txBody>
      </p:sp>
      <p:sp>
        <p:nvSpPr>
          <p:cNvPr id="21517" name="Rectangle 13"/>
          <p:cNvSpPr>
            <a:spLocks noChangeArrowheads="1"/>
          </p:cNvSpPr>
          <p:nvPr/>
        </p:nvSpPr>
        <p:spPr bwMode="auto">
          <a:xfrm>
            <a:off x="6400800" y="4343400"/>
            <a:ext cx="19050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 b="1"/>
              <a:t>Report card</a:t>
            </a:r>
            <a:endParaRPr lang="ru-RU" sz="2400" b="1"/>
          </a:p>
        </p:txBody>
      </p:sp>
      <p:sp>
        <p:nvSpPr>
          <p:cNvPr id="21518" name="Rectangle 14"/>
          <p:cNvSpPr>
            <a:spLocks noChangeArrowheads="1"/>
          </p:cNvSpPr>
          <p:nvPr/>
        </p:nvSpPr>
        <p:spPr bwMode="auto">
          <a:xfrm>
            <a:off x="1524000" y="4267200"/>
            <a:ext cx="15240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 b="1"/>
              <a:t>marks</a:t>
            </a:r>
            <a:endParaRPr lang="ru-RU" sz="2400" b="1"/>
          </a:p>
        </p:txBody>
      </p:sp>
      <p:sp>
        <p:nvSpPr>
          <p:cNvPr id="21519" name="Rectangle 15"/>
          <p:cNvSpPr>
            <a:spLocks noChangeArrowheads="1"/>
          </p:cNvSpPr>
          <p:nvPr/>
        </p:nvSpPr>
        <p:spPr bwMode="auto">
          <a:xfrm>
            <a:off x="1752600" y="5029200"/>
            <a:ext cx="16002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 b="1"/>
              <a:t>education</a:t>
            </a:r>
            <a:endParaRPr lang="ru-RU" sz="2400" b="1"/>
          </a:p>
        </p:txBody>
      </p:sp>
      <p:sp>
        <p:nvSpPr>
          <p:cNvPr id="21520" name="Rectangle 16"/>
          <p:cNvSpPr>
            <a:spLocks noChangeArrowheads="1"/>
          </p:cNvSpPr>
          <p:nvPr/>
        </p:nvSpPr>
        <p:spPr bwMode="auto">
          <a:xfrm>
            <a:off x="6248400" y="5105400"/>
            <a:ext cx="16764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 b="1"/>
              <a:t>class</a:t>
            </a:r>
            <a:endParaRPr lang="ru-RU" sz="2400" b="1"/>
          </a:p>
        </p:txBody>
      </p:sp>
      <p:sp>
        <p:nvSpPr>
          <p:cNvPr id="21521" name="Line 17"/>
          <p:cNvSpPr>
            <a:spLocks noChangeShapeType="1"/>
          </p:cNvSpPr>
          <p:nvPr/>
        </p:nvSpPr>
        <p:spPr bwMode="auto">
          <a:xfrm flipV="1">
            <a:off x="4572000" y="2590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1522" name="Line 18"/>
          <p:cNvSpPr>
            <a:spLocks noChangeShapeType="1"/>
          </p:cNvSpPr>
          <p:nvPr/>
        </p:nvSpPr>
        <p:spPr bwMode="auto">
          <a:xfrm flipH="1" flipV="1">
            <a:off x="3276600" y="26670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1523" name="Line 19"/>
          <p:cNvSpPr>
            <a:spLocks noChangeShapeType="1"/>
          </p:cNvSpPr>
          <p:nvPr/>
        </p:nvSpPr>
        <p:spPr bwMode="auto">
          <a:xfrm flipV="1">
            <a:off x="5257800" y="2667000"/>
            <a:ext cx="914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1524" name="Line 20"/>
          <p:cNvSpPr>
            <a:spLocks noChangeShapeType="1"/>
          </p:cNvSpPr>
          <p:nvPr/>
        </p:nvSpPr>
        <p:spPr bwMode="auto">
          <a:xfrm flipV="1">
            <a:off x="5638800" y="3276600"/>
            <a:ext cx="685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1525" name="Line 21"/>
          <p:cNvSpPr>
            <a:spLocks noChangeShapeType="1"/>
          </p:cNvSpPr>
          <p:nvPr/>
        </p:nvSpPr>
        <p:spPr bwMode="auto">
          <a:xfrm flipH="1" flipV="1">
            <a:off x="2971800" y="3352800"/>
            <a:ext cx="609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1526" name="Line 22"/>
          <p:cNvSpPr>
            <a:spLocks noChangeShapeType="1"/>
          </p:cNvSpPr>
          <p:nvPr/>
        </p:nvSpPr>
        <p:spPr bwMode="auto">
          <a:xfrm>
            <a:off x="5791200" y="38862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1527" name="Line 23"/>
          <p:cNvSpPr>
            <a:spLocks noChangeShapeType="1"/>
          </p:cNvSpPr>
          <p:nvPr/>
        </p:nvSpPr>
        <p:spPr bwMode="auto">
          <a:xfrm flipH="1">
            <a:off x="2895600" y="3962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1528" name="Line 24"/>
          <p:cNvSpPr>
            <a:spLocks noChangeShapeType="1"/>
          </p:cNvSpPr>
          <p:nvPr/>
        </p:nvSpPr>
        <p:spPr bwMode="auto">
          <a:xfrm>
            <a:off x="5486400" y="4267200"/>
            <a:ext cx="838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1529" name="Line 25"/>
          <p:cNvSpPr>
            <a:spLocks noChangeShapeType="1"/>
          </p:cNvSpPr>
          <p:nvPr/>
        </p:nvSpPr>
        <p:spPr bwMode="auto">
          <a:xfrm flipH="1">
            <a:off x="3124200" y="4267200"/>
            <a:ext cx="533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1530" name="Line 26"/>
          <p:cNvSpPr>
            <a:spLocks noChangeShapeType="1"/>
          </p:cNvSpPr>
          <p:nvPr/>
        </p:nvSpPr>
        <p:spPr bwMode="auto">
          <a:xfrm flipH="1">
            <a:off x="3352800" y="44958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1531" name="Line 27"/>
          <p:cNvSpPr>
            <a:spLocks noChangeShapeType="1"/>
          </p:cNvSpPr>
          <p:nvPr/>
        </p:nvSpPr>
        <p:spPr bwMode="auto">
          <a:xfrm>
            <a:off x="4648200" y="4572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1532" name="Line 28"/>
          <p:cNvSpPr>
            <a:spLocks noChangeShapeType="1"/>
          </p:cNvSpPr>
          <p:nvPr/>
        </p:nvSpPr>
        <p:spPr bwMode="auto">
          <a:xfrm>
            <a:off x="5181600" y="4495800"/>
            <a:ext cx="990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 animBg="1"/>
      <p:bldP spid="21510" grpId="0" animBg="1"/>
      <p:bldP spid="21511" grpId="0" animBg="1"/>
      <p:bldP spid="21512" grpId="0" animBg="1"/>
      <p:bldP spid="21513" grpId="0" animBg="1"/>
      <p:bldP spid="21514" grpId="0" animBg="1"/>
      <p:bldP spid="21515" grpId="0" animBg="1"/>
      <p:bldP spid="21516" grpId="0" animBg="1"/>
      <p:bldP spid="21517" grpId="0" animBg="1"/>
      <p:bldP spid="21518" grpId="0" animBg="1"/>
      <p:bldP spid="21519" grpId="0" animBg="1"/>
      <p:bldP spid="215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7467600" cy="1143000"/>
          </a:xfrm>
        </p:spPr>
        <p:txBody>
          <a:bodyPr/>
          <a:lstStyle/>
          <a:p>
            <a:pPr algn="ctr"/>
            <a:r>
              <a:rPr lang="en-US" b="1" dirty="0" smtClean="0"/>
              <a:t>Use the following phrases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Most of us think that the main reason for going to school is …</a:t>
            </a:r>
          </a:p>
          <a:p>
            <a:r>
              <a:rPr lang="en-US" dirty="0" smtClean="0"/>
              <a:t>We all agree that…</a:t>
            </a:r>
          </a:p>
          <a:p>
            <a:r>
              <a:rPr lang="en-US" dirty="0" smtClean="0"/>
              <a:t>Some people believe that…</a:t>
            </a:r>
          </a:p>
          <a:p>
            <a:r>
              <a:rPr lang="en-US" dirty="0" smtClean="0"/>
              <a:t>There was one person who said…</a:t>
            </a:r>
          </a:p>
          <a:p>
            <a:r>
              <a:rPr lang="en-US" dirty="0" smtClean="0"/>
              <a:t>The least important reasons are…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142</TotalTime>
  <Words>149</Words>
  <Application>Microsoft Office PowerPoint</Application>
  <PresentationFormat>Экран (4:3)</PresentationFormat>
  <Paragraphs>48</Paragraphs>
  <Slides>7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Эркер</vt:lpstr>
      <vt:lpstr>Слайд 1</vt:lpstr>
      <vt:lpstr>Задачи:</vt:lpstr>
      <vt:lpstr>Слайд 3</vt:lpstr>
      <vt:lpstr>What are we going to speak about?</vt:lpstr>
      <vt:lpstr>Match the words to make up the word combinations</vt:lpstr>
      <vt:lpstr>Complete the word web with the words from ex.6 and ex.5</vt:lpstr>
      <vt:lpstr>Use the following phrases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15</cp:revision>
  <dcterms:created xsi:type="dcterms:W3CDTF">2017-03-10T17:59:58Z</dcterms:created>
  <dcterms:modified xsi:type="dcterms:W3CDTF">2017-03-14T14:47:18Z</dcterms:modified>
</cp:coreProperties>
</file>